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E0ACCA8-513C-4DA1-A2F5-B5D66B0F84AE}">
  <a:tblStyle styleId="{5E0ACCA8-513C-4DA1-A2F5-B5D66B0F84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bb8b4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dbb8b449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dbb8b44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7dbb8b449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dbb8b44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7dbb8b449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dbb8b449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7dbb8b4490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bb8b449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7dbb8b449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ntk.ai/" TargetMode="External"/><Relationship Id="rId4" Type="http://schemas.openxmlformats.org/officeDocument/2006/relationships/hyperlink" Target="http://scikit-learn.org/stable/index.html" TargetMode="External"/><Relationship Id="rId10" Type="http://schemas.openxmlformats.org/officeDocument/2006/relationships/hyperlink" Target="https://msropendata.com/" TargetMode="External"/><Relationship Id="rId9" Type="http://schemas.openxmlformats.org/officeDocument/2006/relationships/hyperlink" Target="https://registry.opendata.aws/" TargetMode="External"/><Relationship Id="rId5" Type="http://schemas.openxmlformats.org/officeDocument/2006/relationships/hyperlink" Target="http://caffe.berkeleyvision.org/" TargetMode="External"/><Relationship Id="rId6" Type="http://schemas.openxmlformats.org/officeDocument/2006/relationships/hyperlink" Target="https://www.tensorflow.org/" TargetMode="External"/><Relationship Id="rId7" Type="http://schemas.openxmlformats.org/officeDocument/2006/relationships/hyperlink" Target="https://www.kaggle.com/" TargetMode="External"/><Relationship Id="rId8" Type="http://schemas.openxmlformats.org/officeDocument/2006/relationships/hyperlink" Target="https://archive.ics.uci.edu/ml/dataset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Joy Bose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Silver Oak College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 Feb 2020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1524000" y="1122352"/>
            <a:ext cx="91440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/>
              <a:t>Introduction to Machine Learning</a:t>
            </a:r>
            <a:endParaRPr sz="5800"/>
          </a:p>
        </p:txBody>
      </p:sp>
      <p:cxnSp>
        <p:nvCxnSpPr>
          <p:cNvPr id="99" name="Google Shape;99;p15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5297762" y="1053711"/>
            <a:ext cx="5638994" cy="142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ML Algorithm: Decision tree</a:t>
            </a:r>
            <a:endParaRPr/>
          </a:p>
        </p:txBody>
      </p:sp>
      <p:pic>
        <p:nvPicPr>
          <p:cNvPr descr="https://cdn-images-1.medium.com/max/800/1*1CchuZc1nLM3B60zS7A1yw.png"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86" y="572914"/>
            <a:ext cx="3662730" cy="2600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4"/>
          <p:cNvCxnSpPr/>
          <p:nvPr/>
        </p:nvCxnSpPr>
        <p:spPr>
          <a:xfrm>
            <a:off x="5430098" y="2639023"/>
            <a:ext cx="4562441" cy="0"/>
          </a:xfrm>
          <a:prstGeom prst="straightConnector1">
            <a:avLst/>
          </a:prstGeom>
          <a:noFill/>
          <a:ln cap="flat" cmpd="sng" w="22225">
            <a:solidFill>
              <a:srgbClr val="E7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5297762" y="2799889"/>
            <a:ext cx="5747187" cy="2987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</a:rPr>
              <a:t>Used for classification where labels are available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</a:rPr>
              <a:t>To classify the input data, it constructs a tree where each branch is a decision, based on max entropy gain</a:t>
            </a:r>
            <a:endParaRPr/>
          </a:p>
        </p:txBody>
      </p:sp>
      <p:pic>
        <p:nvPicPr>
          <p:cNvPr descr="https://cdn-images-1.medium.com/max/800/1*JLcSfWDgdPFrQuDw8Cvmgw.jpeg"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825" y="3180176"/>
            <a:ext cx="39243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1072055" y="1019503"/>
            <a:ext cx="3147848" cy="2065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ML Algorithm: Neural Network</a:t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1072056" y="3247283"/>
            <a:ext cx="3147848" cy="2228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Multiple layers of artificial ‘neurons’, each neuron performs a summation of its inputs and fires an output value, which is input to the next layer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Modern incarnation: Deep learning</a:t>
            </a:r>
            <a:endParaRPr/>
          </a:p>
        </p:txBody>
      </p:sp>
      <p:pic>
        <p:nvPicPr>
          <p:cNvPr descr="Image result for deep learning tutorial ppt" id="247" name="Google Shape;2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203" y="691992"/>
            <a:ext cx="6331994" cy="310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3994" y="3967314"/>
            <a:ext cx="49339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 txBox="1"/>
          <p:nvPr>
            <p:ph type="title"/>
          </p:nvPr>
        </p:nvSpPr>
        <p:spPr>
          <a:xfrm>
            <a:off x="8172027" y="643467"/>
            <a:ext cx="3363974" cy="159731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ML Algorithm: K means clustering</a:t>
            </a:r>
            <a:endParaRPr/>
          </a:p>
        </p:txBody>
      </p:sp>
      <p:pic>
        <p:nvPicPr>
          <p:cNvPr descr="Image result for k means clustering animated gif" id="255" name="Google Shape;2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848" y="643467"/>
            <a:ext cx="5410199" cy="5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>
            <p:ph idx="1" type="body"/>
          </p:nvPr>
        </p:nvSpPr>
        <p:spPr>
          <a:xfrm>
            <a:off x="817202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Unsupervised learning from data (no labels)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Must know number of clusters K in advance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Set random K points, find distance of each data from nearest and join to that cluster, calculate centroids, repeat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Metrics to measure accuracy</a:t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64346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Precision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How many selected items are relevant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TP/(TP+FP)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Recall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How many relevant items are selected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TP/(TP+FN)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Accuracy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How many are correctly classified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TP+TN/Total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descr="Image result for precision recall"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343" y="643467"/>
            <a:ext cx="2975608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grpSp>
        <p:nvGrpSpPr>
          <p:cNvPr id="270" name="Google Shape;270;p28"/>
          <p:cNvGrpSpPr/>
          <p:nvPr/>
        </p:nvGrpSpPr>
        <p:grpSpPr>
          <a:xfrm>
            <a:off x="4471997" y="4537268"/>
            <a:ext cx="3124082" cy="1955845"/>
            <a:chOff x="2806700" y="3998831"/>
            <a:chExt cx="2539492" cy="1690737"/>
          </a:xfrm>
        </p:grpSpPr>
        <p:pic>
          <p:nvPicPr>
            <p:cNvPr descr="m2.gif" id="271" name="Google Shape;27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8"/>
            <p:cNvSpPr txBox="1"/>
            <p:nvPr/>
          </p:nvSpPr>
          <p:spPr>
            <a:xfrm>
              <a:off x="3566292" y="5320268"/>
              <a:ext cx="136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</p:txBody>
        </p:sp>
      </p:grpSp>
      <p:grpSp>
        <p:nvGrpSpPr>
          <p:cNvPr id="273" name="Google Shape;273;p28"/>
          <p:cNvGrpSpPr/>
          <p:nvPr/>
        </p:nvGrpSpPr>
        <p:grpSpPr>
          <a:xfrm>
            <a:off x="2058560" y="4879975"/>
            <a:ext cx="2007066" cy="1549368"/>
            <a:chOff x="393134" y="4140200"/>
            <a:chExt cx="2007066" cy="1549368"/>
          </a:xfrm>
        </p:grpSpPr>
        <p:pic>
          <p:nvPicPr>
            <p:cNvPr id="274" name="Google Shape;27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3134" y="4140200"/>
              <a:ext cx="800100" cy="11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8"/>
            <p:cNvSpPr/>
            <p:nvPr/>
          </p:nvSpPr>
          <p:spPr>
            <a:xfrm>
              <a:off x="1587500" y="4229100"/>
              <a:ext cx="812700" cy="342900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 A</a:t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587500" y="4775200"/>
              <a:ext cx="812700" cy="342900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 A</a:t>
              </a:r>
              <a:endParaRPr/>
            </a:p>
          </p:txBody>
        </p:sp>
        <p:cxnSp>
          <p:nvCxnSpPr>
            <p:cNvPr id="277" name="Google Shape;277;p28"/>
            <p:cNvCxnSpPr/>
            <p:nvPr/>
          </p:nvCxnSpPr>
          <p:spPr>
            <a:xfrm>
              <a:off x="1193234" y="4660900"/>
              <a:ext cx="322200" cy="0"/>
            </a:xfrm>
            <a:prstGeom prst="straightConnector1">
              <a:avLst/>
            </a:prstGeom>
            <a:noFill/>
            <a:ln cap="flat" cmpd="sng" w="38100">
              <a:solidFill>
                <a:srgbClr val="4F81BD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78" name="Google Shape;278;p28"/>
            <p:cNvSpPr txBox="1"/>
            <p:nvPr/>
          </p:nvSpPr>
          <p:spPr>
            <a:xfrm>
              <a:off x="693644" y="5320268"/>
              <a:ext cx="164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</p:grpSp>
      <p:grpSp>
        <p:nvGrpSpPr>
          <p:cNvPr id="279" name="Google Shape;279;p28"/>
          <p:cNvGrpSpPr/>
          <p:nvPr/>
        </p:nvGrpSpPr>
        <p:grpSpPr>
          <a:xfrm>
            <a:off x="7778643" y="4810125"/>
            <a:ext cx="2670726" cy="1619218"/>
            <a:chOff x="5635074" y="4070350"/>
            <a:chExt cx="2670726" cy="1619218"/>
          </a:xfrm>
        </p:grpSpPr>
        <p:pic>
          <p:nvPicPr>
            <p:cNvPr descr="220px-Cluster-2.svg.png" id="280" name="Google Shape;28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5174" y="4070350"/>
              <a:ext cx="1870626" cy="124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35074" y="4140200"/>
              <a:ext cx="800100" cy="1117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2" name="Google Shape;282;p28"/>
            <p:cNvCxnSpPr/>
            <p:nvPr/>
          </p:nvCxnSpPr>
          <p:spPr>
            <a:xfrm>
              <a:off x="6435174" y="4660900"/>
              <a:ext cx="322200" cy="0"/>
            </a:xfrm>
            <a:prstGeom prst="straightConnector1">
              <a:avLst/>
            </a:prstGeom>
            <a:noFill/>
            <a:ln cap="flat" cmpd="sng" w="38100">
              <a:solidFill>
                <a:srgbClr val="4F81BD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83" name="Google Shape;283;p28"/>
            <p:cNvSpPr txBox="1"/>
            <p:nvPr/>
          </p:nvSpPr>
          <p:spPr>
            <a:xfrm>
              <a:off x="6113217" y="5320268"/>
              <a:ext cx="128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</p:grpSp>
      <p:grpSp>
        <p:nvGrpSpPr>
          <p:cNvPr id="284" name="Google Shape;284;p28"/>
          <p:cNvGrpSpPr/>
          <p:nvPr/>
        </p:nvGrpSpPr>
        <p:grpSpPr>
          <a:xfrm>
            <a:off x="2080547" y="1646955"/>
            <a:ext cx="8496300" cy="2737152"/>
            <a:chOff x="457200" y="2682748"/>
            <a:chExt cx="8496300" cy="2737152"/>
          </a:xfrm>
        </p:grpSpPr>
        <p:sp>
          <p:nvSpPr>
            <p:cNvPr id="285" name="Google Shape;285;p28"/>
            <p:cNvSpPr/>
            <p:nvPr/>
          </p:nvSpPr>
          <p:spPr>
            <a:xfrm>
              <a:off x="457200" y="2682748"/>
              <a:ext cx="2108100" cy="949500"/>
            </a:xfrm>
            <a:prstGeom prst="can">
              <a:avLst>
                <a:gd fmla="val 25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Labeled Data</a:t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57200" y="4470400"/>
              <a:ext cx="2108100" cy="949500"/>
            </a:xfrm>
            <a:prstGeom prst="can">
              <a:avLst>
                <a:gd fmla="val 25000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Labeled Data</a:t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542697" y="2682748"/>
              <a:ext cx="2654400" cy="949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 algorithm</a:t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809397" y="4364454"/>
              <a:ext cx="1943100" cy="909600"/>
            </a:xfrm>
            <a:prstGeom prst="cube">
              <a:avLst>
                <a:gd fmla="val 25000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Learned model</a:t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196997" y="4509782"/>
              <a:ext cx="1536600" cy="870600"/>
            </a:xfrm>
            <a:prstGeom prst="bevel">
              <a:avLst>
                <a:gd fmla="val 12500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/>
            </a:p>
          </p:txBody>
        </p:sp>
        <p:cxnSp>
          <p:nvCxnSpPr>
            <p:cNvPr id="290" name="Google Shape;290;p28"/>
            <p:cNvCxnSpPr>
              <a:stCxn id="285" idx="4"/>
              <a:endCxn id="287" idx="1"/>
            </p:cNvCxnSpPr>
            <p:nvPr/>
          </p:nvCxnSpPr>
          <p:spPr>
            <a:xfrm>
              <a:off x="2565300" y="3157498"/>
              <a:ext cx="9774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91" name="Google Shape;291;p28"/>
            <p:cNvCxnSpPr>
              <a:stCxn id="286" idx="4"/>
              <a:endCxn id="288" idx="2"/>
            </p:cNvCxnSpPr>
            <p:nvPr/>
          </p:nvCxnSpPr>
          <p:spPr>
            <a:xfrm flipH="1" rot="10800000">
              <a:off x="2565300" y="4932850"/>
              <a:ext cx="1244100" cy="123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92" name="Google Shape;292;p28"/>
            <p:cNvCxnSpPr>
              <a:stCxn id="288" idx="4"/>
              <a:endCxn id="289" idx="4"/>
            </p:cNvCxnSpPr>
            <p:nvPr/>
          </p:nvCxnSpPr>
          <p:spPr>
            <a:xfrm>
              <a:off x="5525097" y="4932954"/>
              <a:ext cx="672000" cy="1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93" name="Google Shape;293;p28"/>
            <p:cNvCxnSpPr>
              <a:stCxn id="287" idx="2"/>
              <a:endCxn id="288" idx="0"/>
            </p:cNvCxnSpPr>
            <p:nvPr/>
          </p:nvCxnSpPr>
          <p:spPr>
            <a:xfrm>
              <a:off x="4869897" y="3632248"/>
              <a:ext cx="24900" cy="732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94" name="Google Shape;294;p28"/>
            <p:cNvCxnSpPr/>
            <p:nvPr/>
          </p:nvCxnSpPr>
          <p:spPr>
            <a:xfrm flipH="1" rot="10800000">
              <a:off x="457200" y="4000500"/>
              <a:ext cx="8496300" cy="381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5" name="Google Shape;295;p28"/>
            <p:cNvSpPr txBox="1"/>
            <p:nvPr/>
          </p:nvSpPr>
          <p:spPr>
            <a:xfrm>
              <a:off x="457200" y="3702446"/>
              <a:ext cx="951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Training</a:t>
              </a:r>
              <a:endParaRPr/>
            </a:p>
          </p:txBody>
        </p:sp>
        <p:sp>
          <p:nvSpPr>
            <p:cNvPr id="296" name="Google Shape;296;p28"/>
            <p:cNvSpPr txBox="1"/>
            <p:nvPr/>
          </p:nvSpPr>
          <p:spPr>
            <a:xfrm>
              <a:off x="457200" y="4025900"/>
              <a:ext cx="117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Deep Learning</a:t>
            </a:r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>
            <a:off x="838200" y="2906192"/>
            <a:ext cx="10515487" cy="2190182"/>
            <a:chOff x="0" y="1080567"/>
            <a:chExt cx="10515487" cy="2190182"/>
          </a:xfrm>
        </p:grpSpPr>
        <p:sp>
          <p:nvSpPr>
            <p:cNvPr id="303" name="Google Shape;303;p29"/>
            <p:cNvSpPr/>
            <p:nvPr/>
          </p:nvSpPr>
          <p:spPr>
            <a:xfrm>
              <a:off x="0" y="1080567"/>
              <a:ext cx="2957400" cy="18780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28612" y="1392749"/>
              <a:ext cx="2957400" cy="1878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 txBox="1"/>
            <p:nvPr/>
          </p:nvSpPr>
          <p:spPr>
            <a:xfrm>
              <a:off x="383617" y="1447754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 is just a new name for deep neural networks</a:t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614737" y="1080567"/>
              <a:ext cx="2957400" cy="18780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943350" y="1392749"/>
              <a:ext cx="2957400" cy="1878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 txBox="1"/>
            <p:nvPr/>
          </p:nvSpPr>
          <p:spPr>
            <a:xfrm>
              <a:off x="3998355" y="1447754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These models have proven to have better accuracy than others on common tasks</a:t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7229475" y="1080567"/>
              <a:ext cx="2957400" cy="18780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7558087" y="1392749"/>
              <a:ext cx="2957400" cy="1878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 txBox="1"/>
            <p:nvPr/>
          </p:nvSpPr>
          <p:spPr>
            <a:xfrm>
              <a:off x="7613092" y="1447754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Especially popular for computer vision applications 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chine-learning-vs-deep-learning.png" id="316" name="Google Shape;31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69612"/>
            <a:ext cx="10905000" cy="53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838200" y="295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Deep Learning: Hierarchical representations</a:t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8610600" y="61737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846" y="1311276"/>
            <a:ext cx="8761413" cy="522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564353" y="183038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Layers of neurons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neuron sums the inputs and applies a nonlinear function</a:t>
            </a:r>
            <a:endParaRPr/>
          </a:p>
        </p:txBody>
      </p:sp>
      <p:grpSp>
        <p:nvGrpSpPr>
          <p:cNvPr id="330" name="Google Shape;330;p32"/>
          <p:cNvGrpSpPr/>
          <p:nvPr/>
        </p:nvGrpSpPr>
        <p:grpSpPr>
          <a:xfrm>
            <a:off x="312698" y="3196682"/>
            <a:ext cx="5597933" cy="2712574"/>
            <a:chOff x="3390900" y="1588559"/>
            <a:chExt cx="5410199" cy="2712574"/>
          </a:xfrm>
        </p:grpSpPr>
        <p:pic>
          <p:nvPicPr>
            <p:cNvPr id="331" name="Google Shape;33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0900" y="1588559"/>
              <a:ext cx="5410199" cy="24119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2" name="Google Shape;332;p32"/>
            <p:cNvCxnSpPr/>
            <p:nvPr/>
          </p:nvCxnSpPr>
          <p:spPr>
            <a:xfrm>
              <a:off x="3564467" y="1947333"/>
              <a:ext cx="0" cy="2353800"/>
            </a:xfrm>
            <a:prstGeom prst="straightConnector1">
              <a:avLst/>
            </a:prstGeom>
            <a:noFill/>
            <a:ln cap="flat" cmpd="sng" w="19050">
              <a:solidFill>
                <a:srgbClr val="BE4CAC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333" name="Google Shape;3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1131" y="3495532"/>
            <a:ext cx="4891617" cy="188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3"/>
          <p:cNvSpPr txBox="1"/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Where ML model runs</a:t>
            </a:r>
            <a:endParaRPr/>
          </a:p>
        </p:txBody>
      </p:sp>
      <p:cxnSp>
        <p:nvCxnSpPr>
          <p:cNvPr id="340" name="Google Shape;340;p33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1" name="Google Shape;341;p33"/>
          <p:cNvGrpSpPr/>
          <p:nvPr/>
        </p:nvGrpSpPr>
        <p:grpSpPr>
          <a:xfrm>
            <a:off x="5182362" y="1462900"/>
            <a:ext cx="6246875" cy="3867112"/>
            <a:chOff x="762" y="894575"/>
            <a:chExt cx="6246875" cy="3867112"/>
          </a:xfrm>
        </p:grpSpPr>
        <p:sp>
          <p:nvSpPr>
            <p:cNvPr id="342" name="Google Shape;342;p33"/>
            <p:cNvSpPr/>
            <p:nvPr/>
          </p:nvSpPr>
          <p:spPr>
            <a:xfrm>
              <a:off x="762" y="894575"/>
              <a:ext cx="2974702" cy="1784821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 txBox="1"/>
            <p:nvPr/>
          </p:nvSpPr>
          <p:spPr>
            <a:xfrm>
              <a:off x="762" y="894575"/>
              <a:ext cx="2974702" cy="1784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1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Purely on server 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Need to maintain service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Pro: More accuracy, relevance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Con: latency, loss of data privacy</a:t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272935" y="894575"/>
              <a:ext cx="2974702" cy="1784821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 txBox="1"/>
            <p:nvPr/>
          </p:nvSpPr>
          <p:spPr>
            <a:xfrm>
              <a:off x="3272935" y="894575"/>
              <a:ext cx="2974702" cy="1784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2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train on server, run on client device 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need to maintain service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Pro: faster (no need to load again), privacy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Con: model size, eat up memory and computation, updates needed</a:t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636848" y="2976866"/>
              <a:ext cx="2974702" cy="1784821"/>
            </a:xfrm>
            <a:prstGeom prst="rect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 txBox="1"/>
            <p:nvPr/>
          </p:nvSpPr>
          <p:spPr>
            <a:xfrm>
              <a:off x="1636848" y="2976866"/>
              <a:ext cx="2974702" cy="1784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3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Purely on client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ML code is part of the executable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Pro: no need to contact server, can be fastest if small and simple model, privacy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Con: Eat up resources (esp in small devices such as smartphones)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What is machine learning</a:t>
            </a:r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7" name="Google Shape;107;p16"/>
          <p:cNvGrpSpPr/>
          <p:nvPr/>
        </p:nvGrpSpPr>
        <p:grpSpPr>
          <a:xfrm>
            <a:off x="5493959" y="791919"/>
            <a:ext cx="5623680" cy="5209074"/>
            <a:chOff x="312359" y="223594"/>
            <a:chExt cx="5623680" cy="5209074"/>
          </a:xfrm>
        </p:grpSpPr>
        <p:sp>
          <p:nvSpPr>
            <p:cNvPr id="108" name="Google Shape;108;p16"/>
            <p:cNvSpPr/>
            <p:nvPr/>
          </p:nvSpPr>
          <p:spPr>
            <a:xfrm>
              <a:off x="774004" y="223594"/>
              <a:ext cx="755419" cy="7554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12359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12359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is a type of computer program (input data </a:t>
              </a: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→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processing</a:t>
              </a: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→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output)</a:t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746490" y="223594"/>
              <a:ext cx="755419" cy="7554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2284844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2284844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</a:t>
              </a: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learns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from the data and </a:t>
              </a: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adapts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as more data is available</a:t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718975" y="223594"/>
              <a:ext cx="755419" cy="75541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257329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4257329" y="1338275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 important new concept in machine learning is </a:t>
              </a: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model.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model is trained with historical input data. The machine learning algorithm uses the trained model to generate predictions on unseen new data. </a:t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746490" y="3037970"/>
              <a:ext cx="755419" cy="75541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284844" y="4152651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2284844" y="4152651"/>
              <a:ext cx="1678710" cy="1280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to decide whether to use: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depends on the problem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/>
          <p:nvPr/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838200" y="811161"/>
            <a:ext cx="3335594" cy="5403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Running ML as a service</a:t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5459413" y="643427"/>
            <a:ext cx="6089650" cy="5571145"/>
            <a:chOff x="0" y="489"/>
            <a:chExt cx="6089650" cy="5571145"/>
          </a:xfrm>
        </p:grpSpPr>
        <p:sp>
          <p:nvSpPr>
            <p:cNvPr id="356" name="Google Shape;356;p34"/>
            <p:cNvSpPr/>
            <p:nvPr/>
          </p:nvSpPr>
          <p:spPr>
            <a:xfrm>
              <a:off x="1217930" y="489"/>
              <a:ext cx="4871720" cy="2704439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cap="flat" cmpd="sng" w="12700">
              <a:solidFill>
                <a:srgbClr val="CFDE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 txBox="1"/>
            <p:nvPr/>
          </p:nvSpPr>
          <p:spPr>
            <a:xfrm>
              <a:off x="1217930" y="489"/>
              <a:ext cx="4871720" cy="2704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6925" lIns="94525" spcFirstLastPara="1" rIns="94525" wrap="square" tIns="686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Edge extensions have data constraints (200 KB)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ML models can be huge (10s of MBs)</a:t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0" y="489"/>
              <a:ext cx="1217930" cy="2704439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 txBox="1"/>
            <p:nvPr/>
          </p:nvSpPr>
          <p:spPr>
            <a:xfrm>
              <a:off x="0" y="489"/>
              <a:ext cx="1217930" cy="2704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125" lIns="64425" spcFirstLastPara="1" rIns="64425" wrap="square" tIns="26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Problems</a:t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217930" y="2867195"/>
              <a:ext cx="4871720" cy="2704439"/>
            </a:xfrm>
            <a:prstGeom prst="rect">
              <a:avLst/>
            </a:prstGeom>
            <a:solidFill>
              <a:srgbClr val="D3E1CC">
                <a:alpha val="89803"/>
              </a:srgbClr>
            </a:solidFill>
            <a:ln cap="flat" cmpd="sng" w="12700">
              <a:solidFill>
                <a:srgbClr val="D3E1C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1217930" y="2867195"/>
              <a:ext cx="4871720" cy="2704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6925" lIns="94525" spcFirstLastPara="1" rIns="94525" wrap="square" tIns="686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 servers can run the ML algorithm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 from the web browser as a service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Browser</a:t>
              </a: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uploads data to the server and gets quick results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memory and resource constraint on client device.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 issue is communication latency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(such as : using Azure ML)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0" y="2867195"/>
              <a:ext cx="1217930" cy="2704439"/>
            </a:xfrm>
            <a:prstGeom prst="rect">
              <a:avLst/>
            </a:prstGeom>
            <a:solidFill>
              <a:srgbClr val="6FAB46"/>
            </a:solidFill>
            <a:ln cap="flat" cmpd="sng" w="12700">
              <a:solidFill>
                <a:srgbClr val="6FAB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 txBox="1"/>
            <p:nvPr/>
          </p:nvSpPr>
          <p:spPr>
            <a:xfrm>
              <a:off x="0" y="2867195"/>
              <a:ext cx="1217930" cy="2704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125" lIns="64425" spcFirstLastPara="1" rIns="64425" wrap="square" tIns="26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Solution: ML services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5"/>
          <p:cNvSpPr txBox="1"/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-US" sz="4100">
                <a:solidFill>
                  <a:schemeClr val="lt1"/>
                </a:solidFill>
              </a:rPr>
              <a:t>ML tools/Resources</a:t>
            </a:r>
            <a:endParaRPr/>
          </a:p>
        </p:txBody>
      </p:sp>
      <p:cxnSp>
        <p:nvCxnSpPr>
          <p:cNvPr id="370" name="Google Shape;370;p35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71" name="Google Shape;371;p35"/>
          <p:cNvGrpSpPr/>
          <p:nvPr/>
        </p:nvGrpSpPr>
        <p:grpSpPr>
          <a:xfrm>
            <a:off x="5339335" y="571252"/>
            <a:ext cx="5932929" cy="5650408"/>
            <a:chOff x="157735" y="2927"/>
            <a:chExt cx="5932929" cy="5650408"/>
          </a:xfrm>
        </p:grpSpPr>
        <p:sp>
          <p:nvSpPr>
            <p:cNvPr id="372" name="Google Shape;372;p35"/>
            <p:cNvSpPr/>
            <p:nvPr/>
          </p:nvSpPr>
          <p:spPr>
            <a:xfrm>
              <a:off x="157735" y="2927"/>
              <a:ext cx="2825204" cy="1695122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 txBox="1"/>
            <p:nvPr/>
          </p:nvSpPr>
          <p:spPr>
            <a:xfrm>
              <a:off x="157735" y="2927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Common languages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Python / R, may ML libraries exist (versions can be found in C++ on github also but latest libraries in Python are easily available)</a:t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265460" y="2927"/>
              <a:ext cx="2825204" cy="1695122"/>
            </a:xfrm>
            <a:prstGeom prst="rect">
              <a:avLst/>
            </a:prstGeom>
            <a:gradFill>
              <a:gsLst>
                <a:gs pos="0">
                  <a:srgbClr val="6AC7D3"/>
                </a:gs>
                <a:gs pos="50000">
                  <a:srgbClr val="4CC5D3"/>
                </a:gs>
                <a:gs pos="100000">
                  <a:srgbClr val="3BB3C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 txBox="1"/>
            <p:nvPr/>
          </p:nvSpPr>
          <p:spPr>
            <a:xfrm>
              <a:off x="3265460" y="2927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Platforms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Azure Machine Learning Studio, Jupyter notebook</a:t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157735" y="1980570"/>
              <a:ext cx="2825204" cy="1695122"/>
            </a:xfrm>
            <a:prstGeom prst="rect">
              <a:avLst/>
            </a:prstGeom>
            <a:gradFill>
              <a:gsLst>
                <a:gs pos="0">
                  <a:srgbClr val="66CDAE"/>
                </a:gs>
                <a:gs pos="50000">
                  <a:srgbClr val="47CCA7"/>
                </a:gs>
                <a:gs pos="100000">
                  <a:srgbClr val="37BB9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 txBox="1"/>
            <p:nvPr/>
          </p:nvSpPr>
          <p:spPr>
            <a:xfrm>
              <a:off x="157735" y="1980570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Algo/Models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Deep learning, SVM, decision tree, random forest, LDA, k-Means, association rules</a:t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3265460" y="1980570"/>
              <a:ext cx="2825204" cy="1695122"/>
            </a:xfrm>
            <a:prstGeom prst="rect">
              <a:avLst/>
            </a:prstGeom>
            <a:gradFill>
              <a:gsLst>
                <a:gs pos="0">
                  <a:srgbClr val="62C683"/>
                </a:gs>
                <a:gs pos="50000">
                  <a:srgbClr val="43C470"/>
                </a:gs>
                <a:gs pos="100000">
                  <a:srgbClr val="33B56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 txBox="1"/>
            <p:nvPr/>
          </p:nvSpPr>
          <p:spPr>
            <a:xfrm>
              <a:off x="3265460" y="1980570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Toolkits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CNTK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(Microsoft Cognitive Toolkit),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scikit-learn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NLTK (NLP related),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5"/>
                </a:rPr>
                <a:t>Caffe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6"/>
                </a:rPr>
                <a:t>TensorFlow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keras, fast.ai</a:t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157735" y="3958213"/>
              <a:ext cx="2825204" cy="1695122"/>
            </a:xfrm>
            <a:prstGeom prst="rect">
              <a:avLst/>
            </a:prstGeom>
            <a:gradFill>
              <a:gsLst>
                <a:gs pos="0">
                  <a:srgbClr val="61C05F"/>
                </a:gs>
                <a:gs pos="50000">
                  <a:srgbClr val="43BD3E"/>
                </a:gs>
                <a:gs pos="100000">
                  <a:srgbClr val="36AC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 txBox="1"/>
            <p:nvPr/>
          </p:nvSpPr>
          <p:spPr>
            <a:xfrm>
              <a:off x="157735" y="3958213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Datasets/ problems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7"/>
                </a:rPr>
                <a:t>Kaggle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8"/>
                </a:rPr>
                <a:t>UCI datasets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9"/>
                </a:rPr>
                <a:t>AWS public datasets</a:t>
              </a: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8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10"/>
                </a:rPr>
                <a:t>MSR OpenData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265460" y="3958213"/>
              <a:ext cx="2825204" cy="1695122"/>
            </a:xfrm>
            <a:prstGeom prst="rect">
              <a:avLst/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 txBox="1"/>
            <p:nvPr/>
          </p:nvSpPr>
          <p:spPr>
            <a:xfrm>
              <a:off x="3265460" y="3958213"/>
              <a:ext cx="2825204" cy="1695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Github, data science central, arxiv.ML, KDNuggets, Analytics Vindhya, Kaggle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Vs traditional programming</a:t>
            </a:r>
            <a:endParaRPr/>
          </a:p>
        </p:txBody>
      </p:sp>
      <p:graphicFrame>
        <p:nvGraphicFramePr>
          <p:cNvPr id="125" name="Google Shape;125;p17"/>
          <p:cNvGraphicFramePr/>
          <p:nvPr/>
        </p:nvGraphicFramePr>
        <p:xfrm>
          <a:off x="1954952" y="1514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{5E0ACCA8-513C-4DA1-A2F5-B5D66B0F84AE}</a:tableStyleId>
              </a:tblPr>
              <a:tblGrid>
                <a:gridCol w="3790475"/>
                <a:gridCol w="3790475"/>
              </a:tblGrid>
              <a:tr h="15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Traditional Programming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Machine Learning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3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Fixed sequence of instructions + 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Adapts with new data without code change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9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Concept of model is hidden/ static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Generates/updates machine learning model with data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Precise, deterministic output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Output within bounds of error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Example</a:t>
                      </a:r>
                      <a:r>
                        <a:rPr lang="en-US" sz="1400"/>
                        <a:t>: Rule based determination of eligibility and extraction for reader mode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Example</a:t>
                      </a:r>
                      <a:r>
                        <a:rPr lang="en-US" sz="1400"/>
                        <a:t>: Eligibility and extraction based on training the model based on dataset of webpages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Driven by fixed rules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Driven by data (data is often more important for accuracy than choice of ML algorithm)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Only one step to execute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Training step + prediction step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26" name="Google Shape;126;p17"/>
          <p:cNvGrpSpPr/>
          <p:nvPr/>
        </p:nvGrpSpPr>
        <p:grpSpPr>
          <a:xfrm>
            <a:off x="530511" y="5041317"/>
            <a:ext cx="4938031" cy="994342"/>
            <a:chOff x="3408308" y="4921624"/>
            <a:chExt cx="4956369" cy="1095935"/>
          </a:xfrm>
        </p:grpSpPr>
        <p:sp>
          <p:nvSpPr>
            <p:cNvPr id="127" name="Google Shape;127;p17"/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Traditional Computer Program</a:t>
              </a:r>
              <a:endParaRPr/>
            </a:p>
          </p:txBody>
        </p:sp>
        <p:cxnSp>
          <p:nvCxnSpPr>
            <p:cNvPr id="128" name="Google Shape;128;p17"/>
            <p:cNvCxnSpPr/>
            <p:nvPr/>
          </p:nvCxnSpPr>
          <p:spPr>
            <a:xfrm>
              <a:off x="4453247" y="5237018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4453247" y="5656613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31" name="Google Shape;131;p17"/>
            <p:cNvSpPr txBox="1"/>
            <p:nvPr/>
          </p:nvSpPr>
          <p:spPr>
            <a:xfrm>
              <a:off x="3408308" y="5053701"/>
              <a:ext cx="1048300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Instructions</a:t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3889038" y="5469591"/>
              <a:ext cx="5254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55829" y="5244337"/>
              <a:ext cx="7088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/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5988554" y="4618795"/>
            <a:ext cx="4651586" cy="994297"/>
            <a:chOff x="3404681" y="4921624"/>
            <a:chExt cx="4953020" cy="1095935"/>
          </a:xfrm>
        </p:grpSpPr>
        <p:sp>
          <p:nvSpPr>
            <p:cNvPr id="135" name="Google Shape;135;p17"/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(train)</a:t>
              </a:r>
              <a:endParaRPr/>
            </a:p>
          </p:txBody>
        </p:sp>
        <p:cxnSp>
          <p:nvCxnSpPr>
            <p:cNvPr id="136" name="Google Shape;136;p17"/>
            <p:cNvCxnSpPr/>
            <p:nvPr/>
          </p:nvCxnSpPr>
          <p:spPr>
            <a:xfrm>
              <a:off x="4453247" y="5447187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38" name="Google Shape;138;p17"/>
            <p:cNvSpPr txBox="1"/>
            <p:nvPr/>
          </p:nvSpPr>
          <p:spPr>
            <a:xfrm>
              <a:off x="3404681" y="5139992"/>
              <a:ext cx="1330002" cy="8141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Data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(with/without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labels)</a:t>
              </a: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7655831" y="5244337"/>
              <a:ext cx="701870" cy="33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/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5738299" y="5725128"/>
            <a:ext cx="5808370" cy="994297"/>
            <a:chOff x="3143883" y="4921624"/>
            <a:chExt cx="6179093" cy="1095935"/>
          </a:xfrm>
        </p:grpSpPr>
        <p:sp>
          <p:nvSpPr>
            <p:cNvPr id="141" name="Google Shape;141;p17"/>
            <p:cNvSpPr/>
            <p:nvPr/>
          </p:nvSpPr>
          <p:spPr>
            <a:xfrm>
              <a:off x="5210735" y="4921624"/>
              <a:ext cx="1687606" cy="109593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(predict)</a:t>
              </a:r>
              <a:endParaRPr/>
            </a:p>
          </p:txBody>
        </p:sp>
        <p:cxnSp>
          <p:nvCxnSpPr>
            <p:cNvPr id="142" name="Google Shape;142;p17"/>
            <p:cNvCxnSpPr/>
            <p:nvPr/>
          </p:nvCxnSpPr>
          <p:spPr>
            <a:xfrm>
              <a:off x="4453247" y="5237018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3" name="Google Shape;143;p17"/>
            <p:cNvCxnSpPr/>
            <p:nvPr/>
          </p:nvCxnSpPr>
          <p:spPr>
            <a:xfrm>
              <a:off x="4453247" y="5656613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4" name="Google Shape;144;p17"/>
            <p:cNvCxnSpPr/>
            <p:nvPr/>
          </p:nvCxnSpPr>
          <p:spPr>
            <a:xfrm>
              <a:off x="6898341" y="5429003"/>
              <a:ext cx="75748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45" name="Google Shape;145;p17"/>
            <p:cNvSpPr txBox="1"/>
            <p:nvPr/>
          </p:nvSpPr>
          <p:spPr>
            <a:xfrm>
              <a:off x="3143883" y="5046631"/>
              <a:ext cx="1418350" cy="33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Updated Model</a:t>
              </a:r>
              <a:endParaRPr/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3596809" y="5469591"/>
              <a:ext cx="955386" cy="33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/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7655831" y="5244337"/>
              <a:ext cx="1667145" cy="33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Predictions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learning: Supervised </a:t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3022256" y="3135698"/>
            <a:ext cx="914400" cy="914400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(multiple users)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186240" y="3135697"/>
            <a:ext cx="1307275" cy="9144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model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936656" y="3480081"/>
            <a:ext cx="1249584" cy="201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969755" y="3085065"/>
            <a:ext cx="10717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using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Algo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(SVM, NN,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tree)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2676012" y="4072567"/>
            <a:ext cx="16614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activity data 🡪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URLs browsed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(location, time)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013047" y="2498821"/>
            <a:ext cx="1372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TRAINING</a:t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763667" y="2862564"/>
            <a:ext cx="5833604" cy="205323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7726071" y="2493351"/>
            <a:ext cx="15932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PREDICTION</a:t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7461664" y="2850444"/>
            <a:ext cx="4170219" cy="205323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876482" y="3135697"/>
            <a:ext cx="979132" cy="896586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(e.g. browser)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1859372" y="3480081"/>
            <a:ext cx="1166544" cy="201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893211" y="3119075"/>
            <a:ext cx="9752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data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labels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7869063" y="3124835"/>
            <a:ext cx="1307275" cy="9144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model</a:t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9176338" y="3297028"/>
            <a:ext cx="1249584" cy="2018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9161610" y="2918982"/>
            <a:ext cx="12312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(personalization)</a:t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0425922" y="3142649"/>
            <a:ext cx="979132" cy="896586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(e.g. browser)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2147141" y="4926435"/>
            <a:ext cx="3490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can be done in the server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 rot="10800000">
            <a:off x="9176338" y="3611508"/>
            <a:ext cx="1249584" cy="2095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9563757" y="3743766"/>
            <a:ext cx="4747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056068" y="4863641"/>
            <a:ext cx="32501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done on the client device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(smartphone, PC)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What is machine learning: Supervised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64346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Two types of supervised ML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 sz="2000">
                <a:solidFill>
                  <a:schemeClr val="lt1"/>
                </a:solidFill>
              </a:rPr>
              <a:t>Classification: </a:t>
            </a:r>
            <a:r>
              <a:rPr lang="en-US" sz="2000">
                <a:solidFill>
                  <a:schemeClr val="lt1"/>
                </a:solidFill>
              </a:rPr>
              <a:t>output is a predicted class for the input data (e.g. Email spam/ham, India/US, male/female, age range, income bracket)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 sz="2000">
                <a:solidFill>
                  <a:schemeClr val="lt1"/>
                </a:solidFill>
              </a:rPr>
              <a:t>Regression: </a:t>
            </a:r>
            <a:r>
              <a:rPr lang="en-US" sz="2000">
                <a:solidFill>
                  <a:schemeClr val="lt1"/>
                </a:solidFill>
              </a:rPr>
              <a:t>output is a predicted value (e.g. stock market, house prices, user’s preferred setting value)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128" y="2420"/>
            <a:ext cx="6250769" cy="312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202" y="4422101"/>
            <a:ext cx="3922620" cy="232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524" y="3092022"/>
            <a:ext cx="43719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dataset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7087" y="2845173"/>
            <a:ext cx="5457825" cy="20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0"/>
          <p:cNvCxnSpPr/>
          <p:nvPr/>
        </p:nvCxnSpPr>
        <p:spPr>
          <a:xfrm>
            <a:off x="3437906" y="2695699"/>
            <a:ext cx="425136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3431968" y="2695699"/>
            <a:ext cx="0" cy="1316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0"/>
          <p:cNvCxnSpPr/>
          <p:nvPr/>
        </p:nvCxnSpPr>
        <p:spPr>
          <a:xfrm>
            <a:off x="7689273" y="2713511"/>
            <a:ext cx="0" cy="13166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20"/>
          <p:cNvSpPr txBox="1"/>
          <p:nvPr/>
        </p:nvSpPr>
        <p:spPr>
          <a:xfrm>
            <a:off x="5171704" y="2344179"/>
            <a:ext cx="10037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5297762" y="1053711"/>
            <a:ext cx="5638994" cy="142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What is machine learning: Others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00" y="2388262"/>
            <a:ext cx="3662730" cy="16299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1"/>
          <p:cNvCxnSpPr/>
          <p:nvPr/>
        </p:nvCxnSpPr>
        <p:spPr>
          <a:xfrm>
            <a:off x="5430098" y="2639023"/>
            <a:ext cx="4562441" cy="0"/>
          </a:xfrm>
          <a:prstGeom prst="straightConnector1">
            <a:avLst/>
          </a:prstGeom>
          <a:noFill/>
          <a:ln cap="flat" cmpd="sng" w="22225">
            <a:solidFill>
              <a:srgbClr val="E7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25" y="4932393"/>
            <a:ext cx="3662730" cy="141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5297762" y="2799889"/>
            <a:ext cx="5747187" cy="2987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b="1" lang="en-US" sz="1900">
                <a:solidFill>
                  <a:srgbClr val="FFFFFF"/>
                </a:solidFill>
              </a:rPr>
              <a:t>Unsupervised</a:t>
            </a:r>
            <a:r>
              <a:rPr lang="en-US" sz="1900">
                <a:solidFill>
                  <a:srgbClr val="FFFFFF"/>
                </a:solidFill>
              </a:rPr>
              <a:t>: Find patterns in data (clustering history to get interests), find outliers in form filling, anomalies in browser/app usage logs</a:t>
            </a:r>
            <a:endParaRPr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b="1" sz="19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</a:pPr>
            <a:r>
              <a:rPr b="1" lang="en-US" sz="1900">
                <a:solidFill>
                  <a:srgbClr val="FFFFFF"/>
                </a:solidFill>
              </a:rPr>
              <a:t>Reinforcement learning</a:t>
            </a:r>
            <a:r>
              <a:rPr lang="en-US" sz="1900">
                <a:solidFill>
                  <a:srgbClr val="FFFFFF"/>
                </a:solidFill>
              </a:rPr>
              <a:t>: Decide action in response to data. Adapt model based on reward out of interaction with environment. E.g. robot move with obstacles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Steps in supervised machine learning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838200" y="1825625"/>
            <a:ext cx="95052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Preprocessing : data cleaning, bigrams etc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 dataset: data, labels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Split input dataset → training set, validation set, test set (e.g. 70/15/15 split)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machine learning algorithm on the training 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Predict labels using the trained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Tune the parameters and validate to get max accuracy on the validation 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on unseen data: test set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10468098" y="534387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0468096" y="1577260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0468096" y="2620133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Prepare dataset</a:t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0456223" y="3660529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10456222" y="4700925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10468095" y="5759530"/>
            <a:ext cx="1383475" cy="760021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10984675" y="1294408"/>
            <a:ext cx="326572" cy="2828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10984675" y="2337281"/>
            <a:ext cx="326572" cy="2828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0984675" y="3380154"/>
            <a:ext cx="326572" cy="2828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0984674" y="4418073"/>
            <a:ext cx="326572" cy="2828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0978736" y="5458469"/>
            <a:ext cx="326572" cy="28285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804673" y="1120285"/>
            <a:ext cx="3348227" cy="2809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ML Algorithm: Support Vector Machine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804672" y="3930159"/>
            <a:ext cx="3348228" cy="2423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50"/>
              <a:buChar char="•"/>
            </a:pPr>
            <a:r>
              <a:rPr lang="en-US" sz="1850">
                <a:solidFill>
                  <a:srgbClr val="FEFEFE"/>
                </a:solidFill>
              </a:rPr>
              <a:t>Used for Classification where labels are available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50"/>
              <a:buChar char="•"/>
            </a:pPr>
            <a:r>
              <a:rPr lang="en-US" sz="1850">
                <a:solidFill>
                  <a:srgbClr val="FEFEFE"/>
                </a:solidFill>
              </a:rPr>
              <a:t>Constructs an optimal hyperplane to maximize the gap between data points (support vectors) from the two classes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50"/>
              <a:buChar char="•"/>
            </a:pPr>
            <a:r>
              <a:rPr lang="en-US" sz="1850">
                <a:solidFill>
                  <a:srgbClr val="FEFEFE"/>
                </a:solidFill>
              </a:rPr>
              <a:t>May need to cast input data into high dimensional space to make it linearly separable</a:t>
            </a:r>
            <a:endParaRPr/>
          </a:p>
        </p:txBody>
      </p:sp>
      <p:pic>
        <p:nvPicPr>
          <p:cNvPr descr="SVM Classifier."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0467" y="292309"/>
            <a:ext cx="3476358" cy="2746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vm gif" id="229" name="Google Shape;22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6580" y="3120609"/>
            <a:ext cx="5008745" cy="372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